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Anantason UltraExpanded Bold" charset="1" panose="00000000000000000000"/>
      <p:regular r:id="rId16"/>
    </p:embeddedFont>
    <p:embeddedFont>
      <p:font typeface="Anantason UltraExpanded" charset="1" panose="000000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2.png>
</file>

<file path=ppt/media/image3.png>
</file>

<file path=ppt/media/image4.svg>
</file>

<file path=ppt/media/image5.pn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1.pn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2.pn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670656" y="1382740"/>
            <a:ext cx="15588644" cy="7521521"/>
          </a:xfrm>
          <a:custGeom>
            <a:avLst/>
            <a:gdLst/>
            <a:ahLst/>
            <a:cxnLst/>
            <a:rect r="r" b="b" t="t" l="l"/>
            <a:pathLst>
              <a:path h="7521521" w="15588644">
                <a:moveTo>
                  <a:pt x="0" y="0"/>
                </a:moveTo>
                <a:lnTo>
                  <a:pt x="15588644" y="0"/>
                </a:lnTo>
                <a:lnTo>
                  <a:pt x="15588644" y="7521520"/>
                </a:lnTo>
                <a:lnTo>
                  <a:pt x="0" y="7521520"/>
                </a:lnTo>
                <a:lnTo>
                  <a:pt x="0" y="0"/>
                </a:lnTo>
                <a:close/>
              </a:path>
            </a:pathLst>
          </a:custGeom>
          <a:blipFill>
            <a:blip r:embed="rId3"/>
            <a:stretch>
              <a:fillRect l="0" t="0" r="0" b="0"/>
            </a:stretch>
          </a:blipFill>
        </p:spPr>
      </p:sp>
      <p:sp>
        <p:nvSpPr>
          <p:cNvPr name="TextBox 4" id="4"/>
          <p:cNvSpPr txBox="true"/>
          <p:nvPr/>
        </p:nvSpPr>
        <p:spPr>
          <a:xfrm rot="0">
            <a:off x="2522170" y="2416748"/>
            <a:ext cx="13885616" cy="3999794"/>
          </a:xfrm>
          <a:prstGeom prst="rect">
            <a:avLst/>
          </a:prstGeom>
        </p:spPr>
        <p:txBody>
          <a:bodyPr anchor="t" rtlCol="false" tIns="0" lIns="0" bIns="0" rIns="0">
            <a:spAutoFit/>
          </a:bodyPr>
          <a:lstStyle/>
          <a:p>
            <a:pPr algn="ctr">
              <a:lnSpc>
                <a:spcPts val="6363"/>
              </a:lnSpc>
            </a:pPr>
            <a:r>
              <a:rPr lang="en-US" b="true" sz="5486">
                <a:solidFill>
                  <a:srgbClr val="8EBFF5"/>
                </a:solidFill>
                <a:latin typeface="Anantason UltraExpanded Bold"/>
                <a:ea typeface="Anantason UltraExpanded Bold"/>
                <a:cs typeface="Anantason UltraExpanded Bold"/>
                <a:sym typeface="Anantason UltraExpanded Bold"/>
              </a:rPr>
              <a:t>DESIGN AND IMPLEMENTATION OF AN AUTONOMOUS SORTING SYSTEM USING MECHATRONICS PRINCIPLES AND AI</a:t>
            </a:r>
          </a:p>
          <a:p>
            <a:pPr algn="ctr">
              <a:lnSpc>
                <a:spcPts val="6363"/>
              </a:lnSpc>
            </a:pPr>
          </a:p>
        </p:txBody>
      </p:sp>
      <p:sp>
        <p:nvSpPr>
          <p:cNvPr name="Freeform 5" id="5"/>
          <p:cNvSpPr/>
          <p:nvPr/>
        </p:nvSpPr>
        <p:spPr>
          <a:xfrm flipH="false" flipV="false" rot="0">
            <a:off x="15081860" y="-854741"/>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065634" y="7605535"/>
            <a:ext cx="2147251" cy="2147251"/>
          </a:xfrm>
          <a:custGeom>
            <a:avLst/>
            <a:gdLst/>
            <a:ahLst/>
            <a:cxnLst/>
            <a:rect r="r" b="b" t="t" l="l"/>
            <a:pathLst>
              <a:path h="2147251" w="2147251">
                <a:moveTo>
                  <a:pt x="0" y="0"/>
                </a:moveTo>
                <a:lnTo>
                  <a:pt x="2147251" y="0"/>
                </a:lnTo>
                <a:lnTo>
                  <a:pt x="2147251" y="2147250"/>
                </a:lnTo>
                <a:lnTo>
                  <a:pt x="0" y="214725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386744" y="7069788"/>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8" id="8"/>
          <p:cNvSpPr/>
          <p:nvPr/>
        </p:nvSpPr>
        <p:spPr>
          <a:xfrm flipH="false" flipV="false" rot="0">
            <a:off x="1261607" y="0"/>
            <a:ext cx="2147251" cy="2147251"/>
          </a:xfrm>
          <a:custGeom>
            <a:avLst/>
            <a:gdLst/>
            <a:ahLst/>
            <a:cxnLst/>
            <a:rect r="r" b="b" t="t" l="l"/>
            <a:pathLst>
              <a:path h="2147251" w="2147251">
                <a:moveTo>
                  <a:pt x="0" y="0"/>
                </a:moveTo>
                <a:lnTo>
                  <a:pt x="2147251" y="0"/>
                </a:lnTo>
                <a:lnTo>
                  <a:pt x="2147251" y="2147251"/>
                </a:lnTo>
                <a:lnTo>
                  <a:pt x="0" y="214725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2810903" y="9289811"/>
            <a:ext cx="13254731" cy="462974"/>
          </a:xfrm>
          <a:prstGeom prst="rect">
            <a:avLst/>
          </a:prstGeom>
        </p:spPr>
        <p:txBody>
          <a:bodyPr anchor="t" rtlCol="false" tIns="0" lIns="0" bIns="0" rIns="0">
            <a:spAutoFit/>
          </a:bodyPr>
          <a:lstStyle/>
          <a:p>
            <a:pPr algn="ctr">
              <a:lnSpc>
                <a:spcPts val="3881"/>
              </a:lnSpc>
            </a:pPr>
            <a:r>
              <a:rPr lang="en-US" b="true" sz="2772" spc="496">
                <a:solidFill>
                  <a:srgbClr val="FFFFFF"/>
                </a:solidFill>
                <a:latin typeface="Anantason UltraExpanded Bold"/>
                <a:ea typeface="Anantason UltraExpanded Bold"/>
                <a:cs typeface="Anantason UltraExpanded Bold"/>
                <a:sym typeface="Anantason UltraExpanded Bold"/>
              </a:rPr>
              <a:t>KIT-KalaignarKarunanidhi Institute Of Technology</a:t>
            </a:r>
          </a:p>
        </p:txBody>
      </p:sp>
      <p:sp>
        <p:nvSpPr>
          <p:cNvPr name="TextBox 10" id="10"/>
          <p:cNvSpPr txBox="true"/>
          <p:nvPr/>
        </p:nvSpPr>
        <p:spPr>
          <a:xfrm rot="0">
            <a:off x="3793360" y="6060226"/>
            <a:ext cx="3421856" cy="1910598"/>
          </a:xfrm>
          <a:prstGeom prst="rect">
            <a:avLst/>
          </a:prstGeom>
        </p:spPr>
        <p:txBody>
          <a:bodyPr anchor="t" rtlCol="false" tIns="0" lIns="0" bIns="0" rIns="0">
            <a:spAutoFit/>
          </a:bodyPr>
          <a:lstStyle/>
          <a:p>
            <a:pPr algn="l">
              <a:lnSpc>
                <a:spcPts val="3870"/>
              </a:lnSpc>
            </a:pPr>
            <a:r>
              <a:rPr lang="en-US" b="true" sz="2449" spc="232">
                <a:solidFill>
                  <a:srgbClr val="FFFFFF"/>
                </a:solidFill>
                <a:latin typeface="Anantason UltraExpanded Bold"/>
                <a:ea typeface="Anantason UltraExpanded Bold"/>
                <a:cs typeface="Anantason UltraExpanded Bold"/>
                <a:sym typeface="Anantason UltraExpanded Bold"/>
              </a:rPr>
              <a:t>TEAM MEMBERS</a:t>
            </a:r>
          </a:p>
          <a:p>
            <a:pPr algn="ctr">
              <a:lnSpc>
                <a:spcPts val="3870"/>
              </a:lnSpc>
            </a:pPr>
            <a:r>
              <a:rPr lang="en-US" b="true" sz="2449" spc="232">
                <a:solidFill>
                  <a:srgbClr val="FFFFFF"/>
                </a:solidFill>
                <a:latin typeface="Anantason UltraExpanded Bold"/>
                <a:ea typeface="Anantason UltraExpanded Bold"/>
                <a:cs typeface="Anantason UltraExpanded Bold"/>
                <a:sym typeface="Anantason UltraExpanded Bold"/>
              </a:rPr>
              <a:t>1.PRADEEPA S</a:t>
            </a:r>
          </a:p>
          <a:p>
            <a:pPr algn="ctr">
              <a:lnSpc>
                <a:spcPts val="3870"/>
              </a:lnSpc>
            </a:pPr>
            <a:r>
              <a:rPr lang="en-US" b="true" sz="2449" spc="232">
                <a:solidFill>
                  <a:srgbClr val="FFFFFF"/>
                </a:solidFill>
                <a:latin typeface="Anantason UltraExpanded Bold"/>
                <a:ea typeface="Anantason UltraExpanded Bold"/>
                <a:cs typeface="Anantason UltraExpanded Bold"/>
                <a:sym typeface="Anantason UltraExpanded Bold"/>
              </a:rPr>
              <a:t>2.THIRUMENI V</a:t>
            </a:r>
          </a:p>
          <a:p>
            <a:pPr algn="ctr">
              <a:lnSpc>
                <a:spcPts val="3870"/>
              </a:lnSpc>
            </a:pPr>
            <a:r>
              <a:rPr lang="en-US" b="true" sz="2449" spc="232">
                <a:solidFill>
                  <a:srgbClr val="FFFFFF"/>
                </a:solidFill>
                <a:latin typeface="Anantason UltraExpanded Bold"/>
                <a:ea typeface="Anantason UltraExpanded Bold"/>
                <a:cs typeface="Anantason UltraExpanded Bold"/>
                <a:sym typeface="Anantason UltraExpanded Bold"/>
              </a:rPr>
              <a:t>3.BANUPRIYA V</a:t>
            </a:r>
          </a:p>
        </p:txBody>
      </p:sp>
      <p:sp>
        <p:nvSpPr>
          <p:cNvPr name="TextBox 11" id="11"/>
          <p:cNvSpPr txBox="true"/>
          <p:nvPr/>
        </p:nvSpPr>
        <p:spPr>
          <a:xfrm rot="0">
            <a:off x="10470279" y="6089895"/>
            <a:ext cx="4914305" cy="1910598"/>
          </a:xfrm>
          <a:prstGeom prst="rect">
            <a:avLst/>
          </a:prstGeom>
        </p:spPr>
        <p:txBody>
          <a:bodyPr anchor="t" rtlCol="false" tIns="0" lIns="0" bIns="0" rIns="0">
            <a:spAutoFit/>
          </a:bodyPr>
          <a:lstStyle/>
          <a:p>
            <a:pPr algn="ctr">
              <a:lnSpc>
                <a:spcPts val="3870"/>
              </a:lnSpc>
            </a:pPr>
            <a:r>
              <a:rPr lang="en-US" b="true" sz="2449" spc="232">
                <a:solidFill>
                  <a:srgbClr val="FFFFFF"/>
                </a:solidFill>
                <a:latin typeface="Anantason UltraExpanded Bold"/>
                <a:ea typeface="Anantason UltraExpanded Bold"/>
                <a:cs typeface="Anantason UltraExpanded Bold"/>
                <a:sym typeface="Anantason UltraExpanded Bold"/>
              </a:rPr>
              <a:t>UNDER</a:t>
            </a:r>
            <a:r>
              <a:rPr lang="en-US" b="true" sz="2449" spc="232">
                <a:solidFill>
                  <a:srgbClr val="FFFFFF"/>
                </a:solidFill>
                <a:latin typeface="Anantason UltraExpanded Bold"/>
                <a:ea typeface="Anantason UltraExpanded Bold"/>
                <a:cs typeface="Anantason UltraExpanded Bold"/>
                <a:sym typeface="Anantason UltraExpanded Bold"/>
              </a:rPr>
              <a:t> GUIDANCE OF:</a:t>
            </a:r>
          </a:p>
          <a:p>
            <a:pPr algn="ctr">
              <a:lnSpc>
                <a:spcPts val="3870"/>
              </a:lnSpc>
            </a:pPr>
            <a:r>
              <a:rPr lang="en-US" b="true" sz="2449" spc="232">
                <a:solidFill>
                  <a:srgbClr val="FFFFFF"/>
                </a:solidFill>
                <a:latin typeface="Anantason UltraExpanded Bold"/>
                <a:ea typeface="Anantason UltraExpanded Bold"/>
                <a:cs typeface="Anantason UltraExpanded Bold"/>
                <a:sym typeface="Anantason UltraExpanded Bold"/>
              </a:rPr>
              <a:t>DR. R. LAL RAJA SINGH</a:t>
            </a:r>
          </a:p>
          <a:p>
            <a:pPr algn="ctr">
              <a:lnSpc>
                <a:spcPts val="3870"/>
              </a:lnSpc>
            </a:pPr>
            <a:r>
              <a:rPr lang="en-US" b="true" sz="2449" spc="232">
                <a:solidFill>
                  <a:srgbClr val="FFFFFF"/>
                </a:solidFill>
                <a:latin typeface="Anantason UltraExpanded Bold"/>
                <a:ea typeface="Anantason UltraExpanded Bold"/>
                <a:cs typeface="Anantason UltraExpanded Bold"/>
                <a:sym typeface="Anantason UltraExpanded Bold"/>
              </a:rPr>
              <a:t>(PROFESSOR/EEE)</a:t>
            </a:r>
          </a:p>
          <a:p>
            <a:pPr algn="ctr">
              <a:lnSpc>
                <a:spcPts val="3870"/>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TextBox 4" id="4"/>
          <p:cNvSpPr txBox="true"/>
          <p:nvPr/>
        </p:nvSpPr>
        <p:spPr>
          <a:xfrm rot="0">
            <a:off x="6054446" y="3077985"/>
            <a:ext cx="10350212" cy="4340579"/>
          </a:xfrm>
          <a:prstGeom prst="rect">
            <a:avLst/>
          </a:prstGeom>
        </p:spPr>
        <p:txBody>
          <a:bodyPr anchor="t" rtlCol="false" tIns="0" lIns="0" bIns="0" rIns="0">
            <a:spAutoFit/>
          </a:bodyPr>
          <a:lstStyle/>
          <a:p>
            <a:pPr algn="ctr">
              <a:lnSpc>
                <a:spcPts val="16847"/>
              </a:lnSpc>
            </a:pPr>
            <a:r>
              <a:rPr lang="en-US" b="true" sz="15894">
                <a:solidFill>
                  <a:srgbClr val="8EBFF5"/>
                </a:solidFill>
                <a:latin typeface="Anantason UltraExpanded Bold"/>
                <a:ea typeface="Anantason UltraExpanded Bold"/>
                <a:cs typeface="Anantason UltraExpanded Bold"/>
                <a:sym typeface="Anantason UltraExpanded Bold"/>
              </a:rPr>
              <a:t>THANK YOU</a:t>
            </a:r>
          </a:p>
        </p:txBody>
      </p:sp>
      <p:sp>
        <p:nvSpPr>
          <p:cNvPr name="Freeform 5" id="5"/>
          <p:cNvSpPr/>
          <p:nvPr/>
        </p:nvSpPr>
        <p:spPr>
          <a:xfrm flipH="false" flipV="false" rot="0">
            <a:off x="333000" y="1227868"/>
            <a:ext cx="5935599" cy="8229600"/>
          </a:xfrm>
          <a:custGeom>
            <a:avLst/>
            <a:gdLst/>
            <a:ahLst/>
            <a:cxnLst/>
            <a:rect r="r" b="b" t="t" l="l"/>
            <a:pathLst>
              <a:path h="8229600" w="5935599">
                <a:moveTo>
                  <a:pt x="0" y="0"/>
                </a:moveTo>
                <a:lnTo>
                  <a:pt x="5935599" y="0"/>
                </a:lnTo>
                <a:lnTo>
                  <a:pt x="5935599" y="8229600"/>
                </a:lnTo>
                <a:lnTo>
                  <a:pt x="0" y="8229600"/>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631931" y="1770262"/>
            <a:ext cx="17024137" cy="8214146"/>
          </a:xfrm>
          <a:custGeom>
            <a:avLst/>
            <a:gdLst/>
            <a:ahLst/>
            <a:cxnLst/>
            <a:rect r="r" b="b" t="t" l="l"/>
            <a:pathLst>
              <a:path h="8214146" w="17024137">
                <a:moveTo>
                  <a:pt x="0" y="0"/>
                </a:moveTo>
                <a:lnTo>
                  <a:pt x="17024138" y="0"/>
                </a:lnTo>
                <a:lnTo>
                  <a:pt x="17024138" y="8214146"/>
                </a:lnTo>
                <a:lnTo>
                  <a:pt x="0" y="8214146"/>
                </a:lnTo>
                <a:lnTo>
                  <a:pt x="0" y="0"/>
                </a:lnTo>
                <a:close/>
              </a:path>
            </a:pathLst>
          </a:custGeom>
          <a:blipFill>
            <a:blip r:embed="rId3"/>
            <a:stretch>
              <a:fillRect l="0" t="0" r="0" b="0"/>
            </a:stretch>
          </a:blipFill>
        </p:spPr>
      </p:sp>
      <p:sp>
        <p:nvSpPr>
          <p:cNvPr name="Freeform 4" id="4"/>
          <p:cNvSpPr/>
          <p:nvPr/>
        </p:nvSpPr>
        <p:spPr>
          <a:xfrm flipH="true" flipV="false" rot="0">
            <a:off x="15905730" y="749795"/>
            <a:ext cx="5431900" cy="11257824"/>
          </a:xfrm>
          <a:custGeom>
            <a:avLst/>
            <a:gdLst/>
            <a:ahLst/>
            <a:cxnLst/>
            <a:rect r="r" b="b" t="t" l="l"/>
            <a:pathLst>
              <a:path h="11257824" w="5431900">
                <a:moveTo>
                  <a:pt x="5431900" y="0"/>
                </a:moveTo>
                <a:lnTo>
                  <a:pt x="0" y="0"/>
                </a:lnTo>
                <a:lnTo>
                  <a:pt x="0" y="11257824"/>
                </a:lnTo>
                <a:lnTo>
                  <a:pt x="5431900" y="11257824"/>
                </a:lnTo>
                <a:lnTo>
                  <a:pt x="5431900" y="0"/>
                </a:lnTo>
                <a:close/>
              </a:path>
            </a:pathLst>
          </a:custGeom>
          <a:blipFill>
            <a:blip r:embed="rId4"/>
            <a:stretch>
              <a:fillRect l="0" t="0" r="0" b="0"/>
            </a:stretch>
          </a:blipFill>
        </p:spPr>
      </p:sp>
      <p:sp>
        <p:nvSpPr>
          <p:cNvPr name="Freeform 5" id="5"/>
          <p:cNvSpPr/>
          <p:nvPr/>
        </p:nvSpPr>
        <p:spPr>
          <a:xfrm flipH="false" flipV="false" rot="0">
            <a:off x="14995773" y="-605442"/>
            <a:ext cx="3292227" cy="3268283"/>
          </a:xfrm>
          <a:custGeom>
            <a:avLst/>
            <a:gdLst/>
            <a:ahLst/>
            <a:cxnLst/>
            <a:rect r="r" b="b" t="t" l="l"/>
            <a:pathLst>
              <a:path h="3268283" w="3292227">
                <a:moveTo>
                  <a:pt x="0" y="0"/>
                </a:moveTo>
                <a:lnTo>
                  <a:pt x="3292227" y="0"/>
                </a:lnTo>
                <a:lnTo>
                  <a:pt x="3292227" y="3268284"/>
                </a:lnTo>
                <a:lnTo>
                  <a:pt x="0" y="32682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515686" y="2844937"/>
            <a:ext cx="13480088" cy="5950496"/>
          </a:xfrm>
          <a:prstGeom prst="rect">
            <a:avLst/>
          </a:prstGeom>
        </p:spPr>
        <p:txBody>
          <a:bodyPr anchor="t" rtlCol="false" tIns="0" lIns="0" bIns="0" rIns="0">
            <a:spAutoFit/>
          </a:bodyPr>
          <a:lstStyle/>
          <a:p>
            <a:pPr algn="just">
              <a:lnSpc>
                <a:spcPts val="5282"/>
              </a:lnSpc>
            </a:pPr>
            <a:r>
              <a:rPr lang="en-US" sz="3322">
                <a:solidFill>
                  <a:srgbClr val="FFFFFF"/>
                </a:solidFill>
                <a:latin typeface="Anantason UltraExpanded"/>
                <a:ea typeface="Anantason UltraExpanded"/>
                <a:cs typeface="Anantason UltraExpanded"/>
                <a:sym typeface="Anantason UltraExpanded"/>
              </a:rPr>
              <a:t>       This project presents an autonomous sorting system that uses mechatronics and AI to identify and sort objects based on size, shape, and colour. Materials are initially dumped onto a primary conveyor where AI-driven cameras classify them. A robotic arm places the sorted items onto a secondary conveyor for sensor validation, followed by final sorting into bins using robotic or pneumatic actuators. The system adapts to dynamic environments and ensures accurate, efficient, and intelligent sorting.</a:t>
            </a:r>
          </a:p>
        </p:txBody>
      </p:sp>
      <p:sp>
        <p:nvSpPr>
          <p:cNvPr name="TextBox 7" id="7"/>
          <p:cNvSpPr txBox="true"/>
          <p:nvPr/>
        </p:nvSpPr>
        <p:spPr>
          <a:xfrm rot="0">
            <a:off x="1028700" y="719056"/>
            <a:ext cx="11428213" cy="676438"/>
          </a:xfrm>
          <a:prstGeom prst="rect">
            <a:avLst/>
          </a:prstGeom>
        </p:spPr>
        <p:txBody>
          <a:bodyPr anchor="t" rtlCol="false" tIns="0" lIns="0" bIns="0" rIns="0">
            <a:spAutoFit/>
          </a:bodyPr>
          <a:lstStyle/>
          <a:p>
            <a:pPr algn="l">
              <a:lnSpc>
                <a:spcPts val="5120"/>
              </a:lnSpc>
            </a:pPr>
            <a:r>
              <a:rPr lang="en-US" b="true" sz="4830">
                <a:solidFill>
                  <a:srgbClr val="8EBFF5"/>
                </a:solidFill>
                <a:latin typeface="Anantason UltraExpanded Bold"/>
                <a:ea typeface="Anantason UltraExpanded Bold"/>
                <a:cs typeface="Anantason UltraExpanded Bold"/>
                <a:sym typeface="Anantason UltraExpanded Bold"/>
              </a:rPr>
              <a:t>ABSTRACT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814547" y="1935649"/>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TextBox 4" id="4"/>
          <p:cNvSpPr txBox="true"/>
          <p:nvPr/>
        </p:nvSpPr>
        <p:spPr>
          <a:xfrm rot="0">
            <a:off x="814547" y="722383"/>
            <a:ext cx="15256198" cy="669784"/>
          </a:xfrm>
          <a:prstGeom prst="rect">
            <a:avLst/>
          </a:prstGeom>
        </p:spPr>
        <p:txBody>
          <a:bodyPr anchor="t" rtlCol="false" tIns="0" lIns="0" bIns="0" rIns="0">
            <a:spAutoFit/>
          </a:bodyPr>
          <a:lstStyle/>
          <a:p>
            <a:pPr algn="l" marL="0" indent="0" lvl="0">
              <a:lnSpc>
                <a:spcPts val="5120"/>
              </a:lnSpc>
              <a:spcBef>
                <a:spcPct val="0"/>
              </a:spcBef>
            </a:pPr>
            <a:r>
              <a:rPr lang="en-US" b="true" sz="4830" strike="noStrike" u="none">
                <a:solidFill>
                  <a:srgbClr val="8EBFF5"/>
                </a:solidFill>
                <a:latin typeface="Anantason UltraExpanded Bold"/>
                <a:ea typeface="Anantason UltraExpanded Bold"/>
                <a:cs typeface="Anantason UltraExpanded Bold"/>
                <a:sym typeface="Anantason UltraExpanded Bold"/>
              </a:rPr>
              <a:t> PROBLEM STATEMENT</a:t>
            </a:r>
          </a:p>
        </p:txBody>
      </p:sp>
      <p:sp>
        <p:nvSpPr>
          <p:cNvPr name="Freeform 5" id="5"/>
          <p:cNvSpPr/>
          <p:nvPr/>
        </p:nvSpPr>
        <p:spPr>
          <a:xfrm flipH="false" flipV="false" rot="0">
            <a:off x="17259300" y="7161419"/>
            <a:ext cx="4193763" cy="4193763"/>
          </a:xfrm>
          <a:custGeom>
            <a:avLst/>
            <a:gdLst/>
            <a:ahLst/>
            <a:cxnLst/>
            <a:rect r="r" b="b" t="t" l="l"/>
            <a:pathLst>
              <a:path h="4193763" w="4193763">
                <a:moveTo>
                  <a:pt x="0" y="0"/>
                </a:moveTo>
                <a:lnTo>
                  <a:pt x="4193763" y="0"/>
                </a:lnTo>
                <a:lnTo>
                  <a:pt x="4193763" y="4193762"/>
                </a:lnTo>
                <a:lnTo>
                  <a:pt x="0" y="41937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6" id="6"/>
          <p:cNvSpPr txBox="true"/>
          <p:nvPr/>
        </p:nvSpPr>
        <p:spPr>
          <a:xfrm rot="0">
            <a:off x="1852269" y="2735504"/>
            <a:ext cx="14155156" cy="4008482"/>
          </a:xfrm>
          <a:prstGeom prst="rect">
            <a:avLst/>
          </a:prstGeom>
        </p:spPr>
        <p:txBody>
          <a:bodyPr anchor="t" rtlCol="false" tIns="0" lIns="0" bIns="0" rIns="0">
            <a:spAutoFit/>
          </a:bodyPr>
          <a:lstStyle/>
          <a:p>
            <a:pPr algn="just" marL="0" indent="0" lvl="0">
              <a:lnSpc>
                <a:spcPts val="5348"/>
              </a:lnSpc>
            </a:pPr>
            <a:r>
              <a:rPr lang="en-US" sz="3322">
                <a:solidFill>
                  <a:srgbClr val="FFFFFF"/>
                </a:solidFill>
                <a:latin typeface="Anantason UltraExpanded"/>
                <a:ea typeface="Anantason UltraExpanded"/>
                <a:cs typeface="Anantason UltraExpanded"/>
                <a:sym typeface="Anantason UltraExpanded"/>
              </a:rPr>
              <a:t>    </a:t>
            </a:r>
            <a:r>
              <a:rPr lang="en-US" sz="3322" strike="noStrike" u="none">
                <a:solidFill>
                  <a:srgbClr val="FFFFFF"/>
                </a:solidFill>
                <a:latin typeface="Anantason UltraExpanded"/>
                <a:ea typeface="Anantason UltraExpanded"/>
                <a:cs typeface="Anantason UltraExpanded"/>
                <a:sym typeface="Anantason UltraExpanded"/>
              </a:rPr>
              <a:t>To develop an autonomous sorting system capable of identifying and categorizing heterogeneous objects based on physical attributes like shape, size, and color. The system should use AI for object classification, mechatronic components for actuation and sensing, and operate in dynamic environments with real-time feedback.</a:t>
            </a:r>
          </a:p>
        </p:txBody>
      </p:sp>
      <p:sp>
        <p:nvSpPr>
          <p:cNvPr name="Freeform 7" id="7"/>
          <p:cNvSpPr/>
          <p:nvPr/>
        </p:nvSpPr>
        <p:spPr>
          <a:xfrm flipH="false" flipV="false" rot="0">
            <a:off x="8617577" y="7342348"/>
            <a:ext cx="9670423" cy="3831905"/>
          </a:xfrm>
          <a:custGeom>
            <a:avLst/>
            <a:gdLst/>
            <a:ahLst/>
            <a:cxnLst/>
            <a:rect r="r" b="b" t="t" l="l"/>
            <a:pathLst>
              <a:path h="3831905" w="9670423">
                <a:moveTo>
                  <a:pt x="0" y="0"/>
                </a:moveTo>
                <a:lnTo>
                  <a:pt x="9670423" y="0"/>
                </a:lnTo>
                <a:lnTo>
                  <a:pt x="9670423" y="3831904"/>
                </a:lnTo>
                <a:lnTo>
                  <a:pt x="0" y="3831904"/>
                </a:lnTo>
                <a:lnTo>
                  <a:pt x="0" y="0"/>
                </a:lnTo>
                <a:close/>
              </a:path>
            </a:pathLst>
          </a:custGeom>
          <a:blipFill>
            <a:blip r:embed="rId6"/>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227868"/>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Freeform 4" id="4"/>
          <p:cNvSpPr/>
          <p:nvPr/>
        </p:nvSpPr>
        <p:spPr>
          <a:xfrm flipH="false" flipV="false" rot="0">
            <a:off x="-2056572" y="1519632"/>
            <a:ext cx="8109846" cy="11244154"/>
          </a:xfrm>
          <a:custGeom>
            <a:avLst/>
            <a:gdLst/>
            <a:ahLst/>
            <a:cxnLst/>
            <a:rect r="r" b="b" t="t" l="l"/>
            <a:pathLst>
              <a:path h="11244154" w="8109846">
                <a:moveTo>
                  <a:pt x="0" y="0"/>
                </a:moveTo>
                <a:lnTo>
                  <a:pt x="8109846" y="0"/>
                </a:lnTo>
                <a:lnTo>
                  <a:pt x="8109846" y="11244154"/>
                </a:lnTo>
                <a:lnTo>
                  <a:pt x="0" y="11244154"/>
                </a:lnTo>
                <a:lnTo>
                  <a:pt x="0" y="0"/>
                </a:lnTo>
                <a:close/>
              </a:path>
            </a:pathLst>
          </a:custGeom>
          <a:blipFill>
            <a:blip r:embed="rId4"/>
            <a:stretch>
              <a:fillRect l="0" t="0" r="0" b="0"/>
            </a:stretch>
          </a:blipFill>
        </p:spPr>
      </p:sp>
      <p:sp>
        <p:nvSpPr>
          <p:cNvPr name="TextBox 5" id="5"/>
          <p:cNvSpPr txBox="true"/>
          <p:nvPr/>
        </p:nvSpPr>
        <p:spPr>
          <a:xfrm rot="0">
            <a:off x="7009948" y="2119025"/>
            <a:ext cx="9236002" cy="676438"/>
          </a:xfrm>
          <a:prstGeom prst="rect">
            <a:avLst/>
          </a:prstGeom>
        </p:spPr>
        <p:txBody>
          <a:bodyPr anchor="t" rtlCol="false" tIns="0" lIns="0" bIns="0" rIns="0">
            <a:spAutoFit/>
          </a:bodyPr>
          <a:lstStyle/>
          <a:p>
            <a:pPr algn="l" marL="0" indent="0" lvl="0">
              <a:lnSpc>
                <a:spcPts val="5120"/>
              </a:lnSpc>
              <a:spcBef>
                <a:spcPct val="0"/>
              </a:spcBef>
            </a:pPr>
            <a:r>
              <a:rPr lang="en-US" b="true" sz="4830" strike="noStrike" u="none">
                <a:solidFill>
                  <a:srgbClr val="8EBFF5"/>
                </a:solidFill>
                <a:latin typeface="Anantason UltraExpanded Bold"/>
                <a:ea typeface="Anantason UltraExpanded Bold"/>
                <a:cs typeface="Anantason UltraExpanded Bold"/>
                <a:sym typeface="Anantason UltraExpanded Bold"/>
              </a:rPr>
              <a:t>EXISTING SYSTEMS</a:t>
            </a:r>
          </a:p>
        </p:txBody>
      </p:sp>
      <p:sp>
        <p:nvSpPr>
          <p:cNvPr name="TextBox 6" id="6"/>
          <p:cNvSpPr txBox="true"/>
          <p:nvPr/>
        </p:nvSpPr>
        <p:spPr>
          <a:xfrm rot="0">
            <a:off x="6401273" y="3451661"/>
            <a:ext cx="9844676" cy="3888503"/>
          </a:xfrm>
          <a:prstGeom prst="rect">
            <a:avLst/>
          </a:prstGeom>
        </p:spPr>
        <p:txBody>
          <a:bodyPr anchor="t" rtlCol="false" tIns="0" lIns="0" bIns="0" rIns="0">
            <a:spAutoFit/>
          </a:bodyPr>
          <a:lstStyle/>
          <a:p>
            <a:pPr algn="just" marL="726007" indent="-363003" lvl="1">
              <a:lnSpc>
                <a:spcPts val="3867"/>
              </a:lnSpc>
              <a:buFont typeface="Arial"/>
              <a:buChar char="•"/>
            </a:pPr>
            <a:r>
              <a:rPr lang="en-US" sz="3362" strike="noStrike" u="none">
                <a:solidFill>
                  <a:srgbClr val="FFFFFF"/>
                </a:solidFill>
                <a:latin typeface="Anantason UltraExpanded"/>
                <a:ea typeface="Anantason UltraExpanded"/>
                <a:cs typeface="Anantason UltraExpanded"/>
                <a:sym typeface="Anantason UltraExpanded"/>
              </a:rPr>
              <a:t>Manual Sorting Systems – Labor-intensive, low efficiency, prone to human error.</a:t>
            </a:r>
          </a:p>
          <a:p>
            <a:pPr algn="just">
              <a:lnSpc>
                <a:spcPts val="3867"/>
              </a:lnSpc>
            </a:pPr>
          </a:p>
          <a:p>
            <a:pPr algn="just" marL="726007" indent="-363003" lvl="1">
              <a:lnSpc>
                <a:spcPts val="3867"/>
              </a:lnSpc>
              <a:buFont typeface="Arial"/>
              <a:buChar char="•"/>
            </a:pPr>
            <a:r>
              <a:rPr lang="en-US" sz="3362" strike="noStrike" u="none">
                <a:solidFill>
                  <a:srgbClr val="FFFFFF"/>
                </a:solidFill>
                <a:latin typeface="Anantason UltraExpanded"/>
                <a:ea typeface="Anantason UltraExpanded"/>
                <a:cs typeface="Anantason UltraExpanded"/>
                <a:sym typeface="Anantason UltraExpanded"/>
              </a:rPr>
              <a:t>Conveyor with Proximity Sensors – Basic automation with limited adaptability, no AI integration.</a:t>
            </a:r>
          </a:p>
          <a:p>
            <a:pPr algn="just" marL="0" indent="0" lvl="0">
              <a:lnSpc>
                <a:spcPts val="3867"/>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538697" y="1795499"/>
            <a:ext cx="17210606" cy="8304117"/>
          </a:xfrm>
          <a:custGeom>
            <a:avLst/>
            <a:gdLst/>
            <a:ahLst/>
            <a:cxnLst/>
            <a:rect r="r" b="b" t="t" l="l"/>
            <a:pathLst>
              <a:path h="8304117" w="17210606">
                <a:moveTo>
                  <a:pt x="0" y="0"/>
                </a:moveTo>
                <a:lnTo>
                  <a:pt x="17210606" y="0"/>
                </a:lnTo>
                <a:lnTo>
                  <a:pt x="17210606" y="8304117"/>
                </a:lnTo>
                <a:lnTo>
                  <a:pt x="0" y="8304117"/>
                </a:lnTo>
                <a:lnTo>
                  <a:pt x="0" y="0"/>
                </a:lnTo>
                <a:close/>
              </a:path>
            </a:pathLst>
          </a:custGeom>
          <a:blipFill>
            <a:blip r:embed="rId3"/>
            <a:stretch>
              <a:fillRect l="0" t="0" r="0" b="0"/>
            </a:stretch>
          </a:blipFill>
        </p:spPr>
      </p:sp>
      <p:sp>
        <p:nvSpPr>
          <p:cNvPr name="TextBox 4" id="4"/>
          <p:cNvSpPr txBox="true"/>
          <p:nvPr/>
        </p:nvSpPr>
        <p:spPr>
          <a:xfrm rot="0">
            <a:off x="1028700" y="720477"/>
            <a:ext cx="12290656" cy="673595"/>
          </a:xfrm>
          <a:prstGeom prst="rect">
            <a:avLst/>
          </a:prstGeom>
        </p:spPr>
        <p:txBody>
          <a:bodyPr anchor="t" rtlCol="false" tIns="0" lIns="0" bIns="0" rIns="0">
            <a:spAutoFit/>
          </a:bodyPr>
          <a:lstStyle/>
          <a:p>
            <a:pPr algn="l" marL="0" indent="0" lvl="0">
              <a:lnSpc>
                <a:spcPts val="5120"/>
              </a:lnSpc>
              <a:spcBef>
                <a:spcPct val="0"/>
              </a:spcBef>
            </a:pPr>
            <a:r>
              <a:rPr lang="en-US" b="true" sz="4830" strike="noStrike" u="none">
                <a:solidFill>
                  <a:srgbClr val="8EBFF5"/>
                </a:solidFill>
                <a:latin typeface="Anantason UltraExpanded Bold"/>
                <a:ea typeface="Anantason UltraExpanded Bold"/>
                <a:cs typeface="Anantason UltraExpanded Bold"/>
                <a:sym typeface="Anantason UltraExpanded Bold"/>
              </a:rPr>
              <a:t>PROPOSED SOLUTION</a:t>
            </a:r>
          </a:p>
        </p:txBody>
      </p:sp>
      <p:sp>
        <p:nvSpPr>
          <p:cNvPr name="TextBox 5" id="5"/>
          <p:cNvSpPr txBox="true"/>
          <p:nvPr/>
        </p:nvSpPr>
        <p:spPr>
          <a:xfrm rot="0">
            <a:off x="1445820" y="2225088"/>
            <a:ext cx="15396360" cy="8061912"/>
          </a:xfrm>
          <a:prstGeom prst="rect">
            <a:avLst/>
          </a:prstGeom>
        </p:spPr>
        <p:txBody>
          <a:bodyPr anchor="t" rtlCol="false" tIns="0" lIns="0" bIns="0" rIns="0">
            <a:spAutoFit/>
          </a:bodyPr>
          <a:lstStyle/>
          <a:p>
            <a:pPr algn="just" marL="717289" indent="-358644" lvl="1">
              <a:lnSpc>
                <a:spcPts val="5382"/>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A primary conveyor where mixed objects are dumped.</a:t>
            </a:r>
          </a:p>
          <a:p>
            <a:pPr algn="just" marL="717289" indent="-358644" lvl="1">
              <a:lnSpc>
                <a:spcPts val="5382"/>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AI-driven cameras (e.g., OpenCV with Raspberry Pi or Jetson Nano) for object detection and classification.</a:t>
            </a:r>
          </a:p>
          <a:p>
            <a:pPr algn="just" marL="717289" indent="-358644" lvl="1">
              <a:lnSpc>
                <a:spcPts val="5382"/>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A robotic arm to sort detected objects onto a secondary conveyor.</a:t>
            </a:r>
          </a:p>
          <a:p>
            <a:pPr algn="just" marL="717289" indent="-358644" lvl="1">
              <a:lnSpc>
                <a:spcPts val="5382"/>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On the secondary conveyor, IR, ultrasonic, and color sensors ensure accurate validation.</a:t>
            </a:r>
          </a:p>
          <a:p>
            <a:pPr algn="just" marL="717289" indent="-358644" lvl="1">
              <a:lnSpc>
                <a:spcPts val="5382"/>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Based on sensor output, secondary robotic arms or pneumatic actuators place objects into appropriate bins.</a:t>
            </a:r>
          </a:p>
          <a:p>
            <a:pPr algn="just" marL="717289" indent="-358644" lvl="1">
              <a:lnSpc>
                <a:spcPts val="5382"/>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An embedded controller (Arduino/Raspberry Pi) coordinates all tasks, while AI/ML models enhance classification over time.</a:t>
            </a:r>
          </a:p>
          <a:p>
            <a:pPr algn="just" marL="0" indent="0" lvl="0">
              <a:lnSpc>
                <a:spcPts val="5382"/>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3017087" y="2154944"/>
            <a:ext cx="12253826" cy="7103356"/>
          </a:xfrm>
          <a:custGeom>
            <a:avLst/>
            <a:gdLst/>
            <a:ahLst/>
            <a:cxnLst/>
            <a:rect r="r" b="b" t="t" l="l"/>
            <a:pathLst>
              <a:path h="7103356" w="12253826">
                <a:moveTo>
                  <a:pt x="0" y="0"/>
                </a:moveTo>
                <a:lnTo>
                  <a:pt x="12253826" y="0"/>
                </a:lnTo>
                <a:lnTo>
                  <a:pt x="12253826" y="7103356"/>
                </a:lnTo>
                <a:lnTo>
                  <a:pt x="0" y="7103356"/>
                </a:lnTo>
                <a:lnTo>
                  <a:pt x="0" y="0"/>
                </a:lnTo>
                <a:close/>
              </a:path>
            </a:pathLst>
          </a:custGeom>
          <a:blipFill>
            <a:blip r:embed="rId3"/>
            <a:stretch>
              <a:fillRect l="0" t="0" r="0" b="0"/>
            </a:stretch>
          </a:blipFill>
        </p:spPr>
      </p:sp>
      <p:sp>
        <p:nvSpPr>
          <p:cNvPr name="TextBox 4" id="4"/>
          <p:cNvSpPr txBox="true"/>
          <p:nvPr/>
        </p:nvSpPr>
        <p:spPr>
          <a:xfrm rot="0">
            <a:off x="1028700" y="909349"/>
            <a:ext cx="13140866" cy="678680"/>
          </a:xfrm>
          <a:prstGeom prst="rect">
            <a:avLst/>
          </a:prstGeom>
        </p:spPr>
        <p:txBody>
          <a:bodyPr anchor="t" rtlCol="false" tIns="0" lIns="0" bIns="0" rIns="0">
            <a:spAutoFit/>
          </a:bodyPr>
          <a:lstStyle/>
          <a:p>
            <a:pPr algn="l" marL="0" indent="0" lvl="0">
              <a:lnSpc>
                <a:spcPts val="5120"/>
              </a:lnSpc>
              <a:spcBef>
                <a:spcPct val="0"/>
              </a:spcBef>
            </a:pPr>
            <a:r>
              <a:rPr lang="en-US" b="true" sz="4830" strike="noStrike" u="none">
                <a:solidFill>
                  <a:srgbClr val="8EBFF5"/>
                </a:solidFill>
                <a:latin typeface="Anantason UltraExpanded Bold"/>
                <a:ea typeface="Anantason UltraExpanded Bold"/>
                <a:cs typeface="Anantason UltraExpanded Bold"/>
                <a:sym typeface="Anantason UltraExpanded Bold"/>
              </a:rPr>
              <a:t> BLOCK DIAGRAM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950941"/>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Freeform 4" id="4"/>
          <p:cNvSpPr/>
          <p:nvPr/>
        </p:nvSpPr>
        <p:spPr>
          <a:xfrm flipH="true" flipV="false" rot="0">
            <a:off x="14583171" y="1028700"/>
            <a:ext cx="7409659" cy="9049965"/>
          </a:xfrm>
          <a:custGeom>
            <a:avLst/>
            <a:gdLst/>
            <a:ahLst/>
            <a:cxnLst/>
            <a:rect r="r" b="b" t="t" l="l"/>
            <a:pathLst>
              <a:path h="9049965" w="7409659">
                <a:moveTo>
                  <a:pt x="7409658" y="0"/>
                </a:moveTo>
                <a:lnTo>
                  <a:pt x="0" y="0"/>
                </a:lnTo>
                <a:lnTo>
                  <a:pt x="0" y="9049965"/>
                </a:lnTo>
                <a:lnTo>
                  <a:pt x="7409658" y="9049965"/>
                </a:lnTo>
                <a:lnTo>
                  <a:pt x="7409658" y="0"/>
                </a:lnTo>
                <a:close/>
              </a:path>
            </a:pathLst>
          </a:custGeom>
          <a:blipFill>
            <a:blip r:embed="rId4"/>
            <a:stretch>
              <a:fillRect l="0" t="0" r="0" b="0"/>
            </a:stretch>
          </a:blipFill>
        </p:spPr>
      </p:sp>
      <p:sp>
        <p:nvSpPr>
          <p:cNvPr name="TextBox 5" id="5"/>
          <p:cNvSpPr txBox="true"/>
          <p:nvPr/>
        </p:nvSpPr>
        <p:spPr>
          <a:xfrm rot="0">
            <a:off x="1028700" y="770923"/>
            <a:ext cx="9355617" cy="676438"/>
          </a:xfrm>
          <a:prstGeom prst="rect">
            <a:avLst/>
          </a:prstGeom>
        </p:spPr>
        <p:txBody>
          <a:bodyPr anchor="t" rtlCol="false" tIns="0" lIns="0" bIns="0" rIns="0">
            <a:spAutoFit/>
          </a:bodyPr>
          <a:lstStyle/>
          <a:p>
            <a:pPr algn="l" marL="0" indent="0" lvl="0">
              <a:lnSpc>
                <a:spcPts val="5120"/>
              </a:lnSpc>
              <a:spcBef>
                <a:spcPct val="0"/>
              </a:spcBef>
            </a:pPr>
            <a:r>
              <a:rPr lang="en-US" b="true" sz="4830" strike="noStrike" u="none">
                <a:solidFill>
                  <a:srgbClr val="8EBFF5"/>
                </a:solidFill>
                <a:latin typeface="Anantason UltraExpanded Bold"/>
                <a:ea typeface="Anantason UltraExpanded Bold"/>
                <a:cs typeface="Anantason UltraExpanded Bold"/>
                <a:sym typeface="Anantason UltraExpanded Bold"/>
              </a:rPr>
              <a:t>TECHNICAL APPROACH</a:t>
            </a:r>
          </a:p>
        </p:txBody>
      </p:sp>
      <p:sp>
        <p:nvSpPr>
          <p:cNvPr name="TextBox 6" id="6"/>
          <p:cNvSpPr txBox="true"/>
          <p:nvPr/>
        </p:nvSpPr>
        <p:spPr>
          <a:xfrm rot="0">
            <a:off x="2043761" y="3144470"/>
            <a:ext cx="12246554" cy="5415632"/>
          </a:xfrm>
          <a:prstGeom prst="rect">
            <a:avLst/>
          </a:prstGeom>
        </p:spPr>
        <p:txBody>
          <a:bodyPr anchor="t" rtlCol="false" tIns="0" lIns="0" bIns="0" rIns="0">
            <a:spAutoFit/>
          </a:bodyPr>
          <a:lstStyle/>
          <a:p>
            <a:pPr algn="just" marL="0" indent="0" lvl="0">
              <a:lnSpc>
                <a:spcPts val="4319"/>
              </a:lnSpc>
              <a:spcBef>
                <a:spcPct val="0"/>
              </a:spcBef>
            </a:pPr>
            <a:r>
              <a:rPr lang="en-US" sz="3322" strike="noStrike" u="none">
                <a:solidFill>
                  <a:srgbClr val="FFFFFF"/>
                </a:solidFill>
                <a:latin typeface="Anantason UltraExpanded"/>
                <a:ea typeface="Anantason UltraExpanded"/>
                <a:cs typeface="Anantason UltraExpanded"/>
                <a:sym typeface="Anantason UltraExpanded"/>
              </a:rPr>
              <a:t>Hardware:</a:t>
            </a:r>
          </a:p>
          <a:p>
            <a:pPr algn="just" marL="717287" indent="-358644" lvl="1">
              <a:lnSpc>
                <a:spcPts val="4319"/>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Camera: Raspberry Pi Camera or USB HD Cam</a:t>
            </a:r>
          </a:p>
          <a:p>
            <a:pPr algn="just" marL="717287" indent="-358644" lvl="1">
              <a:lnSpc>
                <a:spcPts val="4319"/>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Controller: Raspberry Pi (AI processing) + Arduino Uno (actuator control)</a:t>
            </a:r>
          </a:p>
          <a:p>
            <a:pPr algn="just" marL="717287" indent="-358644" lvl="1">
              <a:lnSpc>
                <a:spcPts val="4319"/>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Sensors: IR sensor, Ultrasonic sensor, Color sensor (e.g., TCS3200)</a:t>
            </a:r>
          </a:p>
          <a:p>
            <a:pPr algn="just" marL="717287" indent="-358644" lvl="1">
              <a:lnSpc>
                <a:spcPts val="4319"/>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Actuators: Servo motors / Robotic arms / Pneumatic cylinders</a:t>
            </a:r>
          </a:p>
          <a:p>
            <a:pPr algn="just" marL="717287" indent="-358644" lvl="1">
              <a:lnSpc>
                <a:spcPts val="4319"/>
              </a:lnSpc>
              <a:buFont typeface="Arial"/>
              <a:buChar char="•"/>
            </a:pPr>
            <a:r>
              <a:rPr lang="en-US" sz="3322" strike="noStrike" u="none">
                <a:solidFill>
                  <a:srgbClr val="FFFFFF"/>
                </a:solidFill>
                <a:latin typeface="Anantason UltraExpanded"/>
                <a:ea typeface="Anantason UltraExpanded"/>
                <a:cs typeface="Anantason UltraExpanded"/>
                <a:sym typeface="Anantason UltraExpanded"/>
              </a:rPr>
              <a:t>Conveyors: Two stages (Primary &amp; Secondary)</a:t>
            </a:r>
          </a:p>
          <a:p>
            <a:pPr algn="just" marL="0" indent="0" lvl="0">
              <a:lnSpc>
                <a:spcPts val="4319"/>
              </a:lnSpc>
              <a:spcBef>
                <a:spcPct val="0"/>
              </a:spcBef>
            </a:pPr>
          </a:p>
        </p:txBody>
      </p:sp>
      <p:sp>
        <p:nvSpPr>
          <p:cNvPr name="Freeform 7" id="7"/>
          <p:cNvSpPr/>
          <p:nvPr/>
        </p:nvSpPr>
        <p:spPr>
          <a:xfrm flipH="false" flipV="false" rot="0">
            <a:off x="12174770" y="-490427"/>
            <a:ext cx="2408401" cy="2408401"/>
          </a:xfrm>
          <a:custGeom>
            <a:avLst/>
            <a:gdLst/>
            <a:ahLst/>
            <a:cxnLst/>
            <a:rect r="r" b="b" t="t" l="l"/>
            <a:pathLst>
              <a:path h="2408401" w="2408401">
                <a:moveTo>
                  <a:pt x="0" y="0"/>
                </a:moveTo>
                <a:lnTo>
                  <a:pt x="2408401" y="0"/>
                </a:lnTo>
                <a:lnTo>
                  <a:pt x="2408401" y="2408401"/>
                </a:lnTo>
                <a:lnTo>
                  <a:pt x="0" y="240840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672359" y="1827479"/>
            <a:ext cx="16230600" cy="7831265"/>
          </a:xfrm>
          <a:custGeom>
            <a:avLst/>
            <a:gdLst/>
            <a:ahLst/>
            <a:cxnLst/>
            <a:rect r="r" b="b" t="t" l="l"/>
            <a:pathLst>
              <a:path h="7831265" w="16230600">
                <a:moveTo>
                  <a:pt x="0" y="0"/>
                </a:moveTo>
                <a:lnTo>
                  <a:pt x="16230600" y="0"/>
                </a:lnTo>
                <a:lnTo>
                  <a:pt x="16230600" y="7831265"/>
                </a:lnTo>
                <a:lnTo>
                  <a:pt x="0" y="7831265"/>
                </a:lnTo>
                <a:lnTo>
                  <a:pt x="0" y="0"/>
                </a:lnTo>
                <a:close/>
              </a:path>
            </a:pathLst>
          </a:custGeom>
          <a:blipFill>
            <a:blip r:embed="rId3"/>
            <a:stretch>
              <a:fillRect l="0" t="0" r="0" b="0"/>
            </a:stretch>
          </a:blipFill>
        </p:spPr>
      </p:sp>
      <p:sp>
        <p:nvSpPr>
          <p:cNvPr name="Freeform 4" id="4"/>
          <p:cNvSpPr/>
          <p:nvPr/>
        </p:nvSpPr>
        <p:spPr>
          <a:xfrm flipH="false" flipV="false" rot="0">
            <a:off x="-3199861" y="1227868"/>
            <a:ext cx="8810354" cy="10646953"/>
          </a:xfrm>
          <a:custGeom>
            <a:avLst/>
            <a:gdLst/>
            <a:ahLst/>
            <a:cxnLst/>
            <a:rect r="r" b="b" t="t" l="l"/>
            <a:pathLst>
              <a:path h="10646953" w="8810354">
                <a:moveTo>
                  <a:pt x="0" y="0"/>
                </a:moveTo>
                <a:lnTo>
                  <a:pt x="8810354" y="0"/>
                </a:lnTo>
                <a:lnTo>
                  <a:pt x="8810354" y="10646953"/>
                </a:lnTo>
                <a:lnTo>
                  <a:pt x="0" y="10646953"/>
                </a:lnTo>
                <a:lnTo>
                  <a:pt x="0" y="0"/>
                </a:lnTo>
                <a:close/>
              </a:path>
            </a:pathLst>
          </a:custGeom>
          <a:blipFill>
            <a:blip r:embed="rId4"/>
            <a:stretch>
              <a:fillRect l="0" t="0" r="0" b="0"/>
            </a:stretch>
          </a:blipFill>
        </p:spPr>
      </p:sp>
      <p:sp>
        <p:nvSpPr>
          <p:cNvPr name="TextBox 5" id="5"/>
          <p:cNvSpPr txBox="true"/>
          <p:nvPr/>
        </p:nvSpPr>
        <p:spPr>
          <a:xfrm rot="0">
            <a:off x="3484239" y="721448"/>
            <a:ext cx="12606841" cy="671655"/>
          </a:xfrm>
          <a:prstGeom prst="rect">
            <a:avLst/>
          </a:prstGeom>
        </p:spPr>
        <p:txBody>
          <a:bodyPr anchor="t" rtlCol="false" tIns="0" lIns="0" bIns="0" rIns="0">
            <a:spAutoFit/>
          </a:bodyPr>
          <a:lstStyle/>
          <a:p>
            <a:pPr algn="l" marL="0" indent="0" lvl="0">
              <a:lnSpc>
                <a:spcPts val="5120"/>
              </a:lnSpc>
              <a:spcBef>
                <a:spcPct val="0"/>
              </a:spcBef>
            </a:pPr>
            <a:r>
              <a:rPr lang="en-US" b="true" sz="4830" strike="noStrike" u="none">
                <a:solidFill>
                  <a:srgbClr val="8EBFF5"/>
                </a:solidFill>
                <a:latin typeface="Anantason UltraExpanded Bold"/>
                <a:ea typeface="Anantason UltraExpanded Bold"/>
                <a:cs typeface="Anantason UltraExpanded Bold"/>
                <a:sym typeface="Anantason UltraExpanded Bold"/>
              </a:rPr>
              <a:t>SOFTWARE</a:t>
            </a:r>
            <a:r>
              <a:rPr lang="en-US" b="true" sz="4830" strike="noStrike" u="none">
                <a:solidFill>
                  <a:srgbClr val="8EBFF5"/>
                </a:solidFill>
                <a:latin typeface="Anantason UltraExpanded Bold"/>
                <a:ea typeface="Anantason UltraExpanded Bold"/>
                <a:cs typeface="Anantason UltraExpanded Bold"/>
                <a:sym typeface="Anantason UltraExpanded Bold"/>
              </a:rPr>
              <a:t> IMPLEMENTATION</a:t>
            </a:r>
          </a:p>
        </p:txBody>
      </p:sp>
      <p:sp>
        <p:nvSpPr>
          <p:cNvPr name="Freeform 6" id="6"/>
          <p:cNvSpPr/>
          <p:nvPr/>
        </p:nvSpPr>
        <p:spPr>
          <a:xfrm flipH="false" flipV="false" rot="0">
            <a:off x="12060641" y="8773182"/>
            <a:ext cx="5198659" cy="5160851"/>
          </a:xfrm>
          <a:custGeom>
            <a:avLst/>
            <a:gdLst/>
            <a:ahLst/>
            <a:cxnLst/>
            <a:rect r="r" b="b" t="t" l="l"/>
            <a:pathLst>
              <a:path h="5160851" w="5198659">
                <a:moveTo>
                  <a:pt x="0" y="0"/>
                </a:moveTo>
                <a:lnTo>
                  <a:pt x="5198659" y="0"/>
                </a:lnTo>
                <a:lnTo>
                  <a:pt x="5198659" y="5160851"/>
                </a:lnTo>
                <a:lnTo>
                  <a:pt x="0" y="516085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16262908" y="-2193250"/>
            <a:ext cx="4050185" cy="4020729"/>
          </a:xfrm>
          <a:custGeom>
            <a:avLst/>
            <a:gdLst/>
            <a:ahLst/>
            <a:cxnLst/>
            <a:rect r="r" b="b" t="t" l="l"/>
            <a:pathLst>
              <a:path h="4020729" w="4050185">
                <a:moveTo>
                  <a:pt x="0" y="0"/>
                </a:moveTo>
                <a:lnTo>
                  <a:pt x="4050184" y="0"/>
                </a:lnTo>
                <a:lnTo>
                  <a:pt x="4050184" y="4020729"/>
                </a:lnTo>
                <a:lnTo>
                  <a:pt x="0" y="402072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8" id="8"/>
          <p:cNvSpPr txBox="true"/>
          <p:nvPr/>
        </p:nvSpPr>
        <p:spPr>
          <a:xfrm rot="0">
            <a:off x="3325104" y="2976118"/>
            <a:ext cx="13934196" cy="4486501"/>
          </a:xfrm>
          <a:prstGeom prst="rect">
            <a:avLst/>
          </a:prstGeom>
        </p:spPr>
        <p:txBody>
          <a:bodyPr anchor="t" rtlCol="false" tIns="0" lIns="0" bIns="0" rIns="0">
            <a:spAutoFit/>
          </a:bodyPr>
          <a:lstStyle/>
          <a:p>
            <a:pPr algn="just" marL="751624" indent="-375812" lvl="1">
              <a:lnSpc>
                <a:spcPts val="5987"/>
              </a:lnSpc>
              <a:buFont typeface="Arial"/>
              <a:buChar char="•"/>
            </a:pPr>
            <a:r>
              <a:rPr lang="en-US" sz="3481" strike="noStrike" u="none">
                <a:solidFill>
                  <a:srgbClr val="FFFFFF"/>
                </a:solidFill>
                <a:latin typeface="Anantason UltraExpanded"/>
                <a:ea typeface="Anantason UltraExpanded"/>
                <a:cs typeface="Anantason UltraExpanded"/>
                <a:sym typeface="Anantason UltraExpanded"/>
              </a:rPr>
              <a:t>Object Detection: OpenCV, TensorFlow Lite</a:t>
            </a:r>
          </a:p>
          <a:p>
            <a:pPr algn="just" marL="751624" indent="-375812" lvl="1">
              <a:lnSpc>
                <a:spcPts val="5987"/>
              </a:lnSpc>
              <a:buFont typeface="Arial"/>
              <a:buChar char="•"/>
            </a:pPr>
            <a:r>
              <a:rPr lang="en-US" sz="3481" strike="noStrike" u="none">
                <a:solidFill>
                  <a:srgbClr val="FFFFFF"/>
                </a:solidFill>
                <a:latin typeface="Anantason UltraExpanded"/>
                <a:ea typeface="Anantason UltraExpanded"/>
                <a:cs typeface="Anantason UltraExpanded"/>
                <a:sym typeface="Anantason UltraExpanded"/>
              </a:rPr>
              <a:t>Classification: Pre-trained ML models (CNN for shape/color recognition)</a:t>
            </a:r>
          </a:p>
          <a:p>
            <a:pPr algn="just" marL="751624" indent="-375812" lvl="1">
              <a:lnSpc>
                <a:spcPts val="5987"/>
              </a:lnSpc>
              <a:buFont typeface="Arial"/>
              <a:buChar char="•"/>
            </a:pPr>
            <a:r>
              <a:rPr lang="en-US" sz="3481" strike="noStrike" u="none">
                <a:solidFill>
                  <a:srgbClr val="FFFFFF"/>
                </a:solidFill>
                <a:latin typeface="Anantason UltraExpanded"/>
                <a:ea typeface="Anantason UltraExpanded"/>
                <a:cs typeface="Anantason UltraExpanded"/>
                <a:sym typeface="Anantason UltraExpanded"/>
              </a:rPr>
              <a:t>Real-time Control: Python (on Pi), Arduino C/C++</a:t>
            </a:r>
          </a:p>
          <a:p>
            <a:pPr algn="just" marL="751624" indent="-375812" lvl="1">
              <a:lnSpc>
                <a:spcPts val="5987"/>
              </a:lnSpc>
              <a:buFont typeface="Arial"/>
              <a:buChar char="•"/>
            </a:pPr>
            <a:r>
              <a:rPr lang="en-US" sz="3481" strike="noStrike" u="none">
                <a:solidFill>
                  <a:srgbClr val="FFFFFF"/>
                </a:solidFill>
                <a:latin typeface="Anantason UltraExpanded"/>
                <a:ea typeface="Anantason UltraExpanded"/>
                <a:cs typeface="Anantason UltraExpanded"/>
                <a:sym typeface="Anantason UltraExpanded"/>
              </a:rPr>
              <a:t>Feedback Loop: Sensor data to adjust conveyor speed and arm response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1028700" y="1922140"/>
            <a:ext cx="16230600" cy="7831265"/>
          </a:xfrm>
          <a:custGeom>
            <a:avLst/>
            <a:gdLst/>
            <a:ahLst/>
            <a:cxnLst/>
            <a:rect r="r" b="b" t="t" l="l"/>
            <a:pathLst>
              <a:path h="7831265" w="16230600">
                <a:moveTo>
                  <a:pt x="0" y="0"/>
                </a:moveTo>
                <a:lnTo>
                  <a:pt x="16230600" y="0"/>
                </a:lnTo>
                <a:lnTo>
                  <a:pt x="16230600" y="7831264"/>
                </a:lnTo>
                <a:lnTo>
                  <a:pt x="0" y="7831264"/>
                </a:lnTo>
                <a:lnTo>
                  <a:pt x="0" y="0"/>
                </a:lnTo>
                <a:close/>
              </a:path>
            </a:pathLst>
          </a:custGeom>
          <a:blipFill>
            <a:blip r:embed="rId3"/>
            <a:stretch>
              <a:fillRect l="0" t="0" r="0" b="0"/>
            </a:stretch>
          </a:blipFill>
        </p:spPr>
      </p:sp>
      <p:sp>
        <p:nvSpPr>
          <p:cNvPr name="TextBox 4" id="4"/>
          <p:cNvSpPr txBox="true"/>
          <p:nvPr/>
        </p:nvSpPr>
        <p:spPr>
          <a:xfrm rot="0">
            <a:off x="1345833" y="719056"/>
            <a:ext cx="8740324" cy="676438"/>
          </a:xfrm>
          <a:prstGeom prst="rect">
            <a:avLst/>
          </a:prstGeom>
        </p:spPr>
        <p:txBody>
          <a:bodyPr anchor="t" rtlCol="false" tIns="0" lIns="0" bIns="0" rIns="0">
            <a:spAutoFit/>
          </a:bodyPr>
          <a:lstStyle/>
          <a:p>
            <a:pPr algn="l" marL="0" indent="0" lvl="0">
              <a:lnSpc>
                <a:spcPts val="5120"/>
              </a:lnSpc>
              <a:spcBef>
                <a:spcPct val="0"/>
              </a:spcBef>
            </a:pPr>
            <a:r>
              <a:rPr lang="en-US" b="true" sz="4830" strike="noStrike" u="none">
                <a:solidFill>
                  <a:srgbClr val="8EBFF5"/>
                </a:solidFill>
                <a:latin typeface="Anantason UltraExpanded Bold"/>
                <a:ea typeface="Anantason UltraExpanded Bold"/>
                <a:cs typeface="Anantason UltraExpanded Bold"/>
                <a:sym typeface="Anantason UltraExpanded Bold"/>
              </a:rPr>
              <a:t>CONCLUSION</a:t>
            </a:r>
          </a:p>
        </p:txBody>
      </p:sp>
      <p:sp>
        <p:nvSpPr>
          <p:cNvPr name="Freeform 5" id="5"/>
          <p:cNvSpPr/>
          <p:nvPr/>
        </p:nvSpPr>
        <p:spPr>
          <a:xfrm flipH="false" flipV="false" rot="0">
            <a:off x="10934223" y="-1922140"/>
            <a:ext cx="3844280" cy="3844280"/>
          </a:xfrm>
          <a:custGeom>
            <a:avLst/>
            <a:gdLst/>
            <a:ahLst/>
            <a:cxnLst/>
            <a:rect r="r" b="b" t="t" l="l"/>
            <a:pathLst>
              <a:path h="3844280" w="3844280">
                <a:moveTo>
                  <a:pt x="0" y="0"/>
                </a:moveTo>
                <a:lnTo>
                  <a:pt x="3844280" y="0"/>
                </a:lnTo>
                <a:lnTo>
                  <a:pt x="3844280" y="3844280"/>
                </a:lnTo>
                <a:lnTo>
                  <a:pt x="0" y="38442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5744000" y="7800494"/>
            <a:ext cx="2189107" cy="2189107"/>
          </a:xfrm>
          <a:custGeom>
            <a:avLst/>
            <a:gdLst/>
            <a:ahLst/>
            <a:cxnLst/>
            <a:rect r="r" b="b" t="t" l="l"/>
            <a:pathLst>
              <a:path h="2189107" w="2189107">
                <a:moveTo>
                  <a:pt x="0" y="0"/>
                </a:moveTo>
                <a:lnTo>
                  <a:pt x="2189107" y="0"/>
                </a:lnTo>
                <a:lnTo>
                  <a:pt x="2189107" y="2189107"/>
                </a:lnTo>
                <a:lnTo>
                  <a:pt x="0" y="21891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4778503" y="924732"/>
            <a:ext cx="5258736" cy="9937769"/>
          </a:xfrm>
          <a:custGeom>
            <a:avLst/>
            <a:gdLst/>
            <a:ahLst/>
            <a:cxnLst/>
            <a:rect r="r" b="b" t="t" l="l"/>
            <a:pathLst>
              <a:path h="9937769" w="5258736">
                <a:moveTo>
                  <a:pt x="0" y="0"/>
                </a:moveTo>
                <a:lnTo>
                  <a:pt x="5258736" y="0"/>
                </a:lnTo>
                <a:lnTo>
                  <a:pt x="5258736" y="9937768"/>
                </a:lnTo>
                <a:lnTo>
                  <a:pt x="0" y="9937768"/>
                </a:lnTo>
                <a:lnTo>
                  <a:pt x="0" y="0"/>
                </a:lnTo>
                <a:close/>
              </a:path>
            </a:pathLst>
          </a:custGeom>
          <a:blipFill>
            <a:blip r:embed="rId6"/>
            <a:stretch>
              <a:fillRect l="0" t="0" r="0" b="0"/>
            </a:stretch>
          </a:blipFill>
        </p:spPr>
      </p:sp>
      <p:sp>
        <p:nvSpPr>
          <p:cNvPr name="TextBox 8" id="8"/>
          <p:cNvSpPr txBox="true"/>
          <p:nvPr/>
        </p:nvSpPr>
        <p:spPr>
          <a:xfrm rot="0">
            <a:off x="1755651" y="2764949"/>
            <a:ext cx="12687466" cy="6400123"/>
          </a:xfrm>
          <a:prstGeom prst="rect">
            <a:avLst/>
          </a:prstGeom>
        </p:spPr>
        <p:txBody>
          <a:bodyPr anchor="t" rtlCol="false" tIns="0" lIns="0" bIns="0" rIns="0">
            <a:spAutoFit/>
          </a:bodyPr>
          <a:lstStyle/>
          <a:p>
            <a:pPr algn="just" marL="709141" indent="-354570" lvl="1">
              <a:lnSpc>
                <a:spcPts val="5649"/>
              </a:lnSpc>
              <a:spcBef>
                <a:spcPct val="0"/>
              </a:spcBef>
              <a:buFont typeface="Arial"/>
              <a:buChar char="•"/>
            </a:pPr>
            <a:r>
              <a:rPr lang="en-US" sz="3284" strike="noStrike" u="none">
                <a:solidFill>
                  <a:srgbClr val="FFFFFF"/>
                </a:solidFill>
                <a:latin typeface="Anantason UltraExpanded"/>
                <a:ea typeface="Anantason UltraExpanded"/>
                <a:cs typeface="Anantason UltraExpanded"/>
                <a:sym typeface="Anantason UltraExpanded"/>
              </a:rPr>
              <a:t>Successfully integrates AI and mechatronics for automated sorting.</a:t>
            </a:r>
          </a:p>
          <a:p>
            <a:pPr algn="just" marL="709141" indent="-354570" lvl="1">
              <a:lnSpc>
                <a:spcPts val="5649"/>
              </a:lnSpc>
              <a:spcBef>
                <a:spcPct val="0"/>
              </a:spcBef>
              <a:buFont typeface="Arial"/>
              <a:buChar char="•"/>
            </a:pPr>
            <a:r>
              <a:rPr lang="en-US" sz="3284" strike="noStrike" u="none">
                <a:solidFill>
                  <a:srgbClr val="FFFFFF"/>
                </a:solidFill>
                <a:latin typeface="Anantason UltraExpanded"/>
                <a:ea typeface="Anantason UltraExpanded"/>
                <a:cs typeface="Anantason UltraExpanded"/>
                <a:sym typeface="Anantason UltraExpanded"/>
              </a:rPr>
              <a:t>Accurately classifies objects based on shape, size, and color.</a:t>
            </a:r>
          </a:p>
          <a:p>
            <a:pPr algn="just" marL="709141" indent="-354570" lvl="1">
              <a:lnSpc>
                <a:spcPts val="5649"/>
              </a:lnSpc>
              <a:spcBef>
                <a:spcPct val="0"/>
              </a:spcBef>
              <a:buFont typeface="Arial"/>
              <a:buChar char="•"/>
            </a:pPr>
            <a:r>
              <a:rPr lang="en-US" sz="3284" strike="noStrike" u="none">
                <a:solidFill>
                  <a:srgbClr val="FFFFFF"/>
                </a:solidFill>
                <a:latin typeface="Anantason UltraExpanded"/>
                <a:ea typeface="Anantason UltraExpanded"/>
                <a:cs typeface="Anantason UltraExpanded"/>
                <a:sym typeface="Anantason UltraExpanded"/>
              </a:rPr>
              <a:t>Dual-stage system enhances precision and scalability.</a:t>
            </a:r>
          </a:p>
          <a:p>
            <a:pPr algn="just" marL="709141" indent="-354570" lvl="1">
              <a:lnSpc>
                <a:spcPts val="5649"/>
              </a:lnSpc>
              <a:spcBef>
                <a:spcPct val="0"/>
              </a:spcBef>
              <a:buFont typeface="Arial"/>
              <a:buChar char="•"/>
            </a:pPr>
            <a:r>
              <a:rPr lang="en-US" sz="3284" strike="noStrike" u="none">
                <a:solidFill>
                  <a:srgbClr val="FFFFFF"/>
                </a:solidFill>
                <a:latin typeface="Anantason UltraExpanded"/>
                <a:ea typeface="Anantason UltraExpanded"/>
                <a:cs typeface="Anantason UltraExpanded"/>
                <a:sym typeface="Anantason UltraExpanded"/>
              </a:rPr>
              <a:t>Real-time feedback enables dynamic adaptability.</a:t>
            </a:r>
          </a:p>
          <a:p>
            <a:pPr algn="just" marL="709141" indent="-354570" lvl="1">
              <a:lnSpc>
                <a:spcPts val="5649"/>
              </a:lnSpc>
              <a:spcBef>
                <a:spcPct val="0"/>
              </a:spcBef>
              <a:buFont typeface="Arial"/>
              <a:buChar char="•"/>
            </a:pPr>
            <a:r>
              <a:rPr lang="en-US" sz="3284" strike="noStrike" u="none">
                <a:solidFill>
                  <a:srgbClr val="FFFFFF"/>
                </a:solidFill>
                <a:latin typeface="Anantason UltraExpanded"/>
                <a:ea typeface="Anantason UltraExpanded"/>
                <a:cs typeface="Anantason UltraExpanded"/>
                <a:sym typeface="Anantason UltraExpanded"/>
              </a:rPr>
              <a:t>Applicable in industrial, recycling, and automation environments.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DAGjpGZhT5U</dc:identifier>
  <dcterms:modified xsi:type="dcterms:W3CDTF">2011-08-01T06:04:30Z</dcterms:modified>
  <cp:revision>1</cp:revision>
  <dc:title>Black and Blue Modern Technology Presentation</dc:title>
</cp:coreProperties>
</file>

<file path=docProps/thumbnail.jpeg>
</file>